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1" r:id="rId3"/>
    <p:sldId id="289" r:id="rId4"/>
    <p:sldId id="292" r:id="rId5"/>
    <p:sldId id="290" r:id="rId6"/>
    <p:sldId id="269" r:id="rId7"/>
    <p:sldId id="257" r:id="rId8"/>
    <p:sldId id="264" r:id="rId9"/>
    <p:sldId id="293" r:id="rId10"/>
    <p:sldId id="291" r:id="rId11"/>
    <p:sldId id="286" r:id="rId12"/>
    <p:sldId id="267" r:id="rId13"/>
    <p:sldId id="268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33CC"/>
    <a:srgbClr val="339933"/>
    <a:srgbClr val="FFCC00"/>
    <a:srgbClr val="336699"/>
    <a:srgbClr val="C28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89" autoAdjust="0"/>
  </p:normalViewPr>
  <p:slideViewPr>
    <p:cSldViewPr>
      <p:cViewPr varScale="1">
        <p:scale>
          <a:sx n="72" d="100"/>
          <a:sy n="72" d="100"/>
        </p:scale>
        <p:origin x="17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5138"/>
          </a:xfrm>
          <a:prstGeom prst="rect">
            <a:avLst/>
          </a:prstGeom>
        </p:spPr>
        <p:txBody>
          <a:bodyPr vert="horz" lIns="92112" tIns="46056" rIns="92112" bIns="460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3" y="0"/>
            <a:ext cx="3038475" cy="465138"/>
          </a:xfrm>
          <a:prstGeom prst="rect">
            <a:avLst/>
          </a:prstGeom>
        </p:spPr>
        <p:txBody>
          <a:bodyPr vert="horz" lIns="92112" tIns="46056" rIns="92112" bIns="46056" rtlCol="0"/>
          <a:lstStyle>
            <a:lvl1pPr algn="r">
              <a:defRPr sz="1200"/>
            </a:lvl1pPr>
          </a:lstStyle>
          <a:p>
            <a:fld id="{408902EE-D528-4316-8D6D-E4112C97A488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29675"/>
            <a:ext cx="3038475" cy="465138"/>
          </a:xfrm>
          <a:prstGeom prst="rect">
            <a:avLst/>
          </a:prstGeom>
        </p:spPr>
        <p:txBody>
          <a:bodyPr vert="horz" lIns="92112" tIns="46056" rIns="92112" bIns="460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3" y="8829675"/>
            <a:ext cx="3038475" cy="465138"/>
          </a:xfrm>
          <a:prstGeom prst="rect">
            <a:avLst/>
          </a:prstGeom>
        </p:spPr>
        <p:txBody>
          <a:bodyPr vert="horz" lIns="92112" tIns="46056" rIns="92112" bIns="46056" rtlCol="0" anchor="b"/>
          <a:lstStyle>
            <a:lvl1pPr algn="r">
              <a:defRPr sz="1200"/>
            </a:lvl1pPr>
          </a:lstStyle>
          <a:p>
            <a:fld id="{516C0829-BBE1-43FA-A5EA-FDC9BAFDA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12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860" tIns="46931" rIns="93860" bIns="469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3860" tIns="46931" rIns="93860" bIns="46931" rtlCol="0"/>
          <a:lstStyle>
            <a:lvl1pPr algn="r">
              <a:defRPr sz="1200"/>
            </a:lvl1pPr>
          </a:lstStyle>
          <a:p>
            <a:fld id="{B7066E4E-3150-48F6-9756-E54D9E2E66E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60" tIns="46931" rIns="93860" bIns="469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2" y="4415791"/>
            <a:ext cx="5608320" cy="4183380"/>
          </a:xfrm>
          <a:prstGeom prst="rect">
            <a:avLst/>
          </a:prstGeom>
        </p:spPr>
        <p:txBody>
          <a:bodyPr vert="horz" lIns="93860" tIns="46931" rIns="93860" bIns="469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860" tIns="46931" rIns="93860" bIns="469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67"/>
            <a:ext cx="3037840" cy="464820"/>
          </a:xfrm>
          <a:prstGeom prst="rect">
            <a:avLst/>
          </a:prstGeom>
        </p:spPr>
        <p:txBody>
          <a:bodyPr vert="horz" lIns="93860" tIns="46931" rIns="93860" bIns="46931" rtlCol="0" anchor="b"/>
          <a:lstStyle>
            <a:lvl1pPr algn="r">
              <a:defRPr sz="1200"/>
            </a:lvl1pPr>
          </a:lstStyle>
          <a:p>
            <a:fld id="{C058CAAD-7E49-4C34-8B5E-1EC0759B8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08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am Cindy Goodin with the Workforce Division of South Delta Planning and Development District. We are staff for the Delta Workforce Development Area, or Delta for short.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CAAD-7E49-4C34-8B5E-1EC0759B89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13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7984">
              <a:defRPr/>
            </a:pPr>
            <a:r>
              <a:rPr lang="en-US" baseline="0" dirty="0"/>
              <a:t>The Point of Contact adds the student’s information to this spreadsheet and emails it to Robin.</a:t>
            </a:r>
          </a:p>
          <a:p>
            <a:pPr defTabSz="927984">
              <a:defRPr/>
            </a:pPr>
            <a:r>
              <a:rPr lang="en-US" baseline="0" dirty="0"/>
              <a:t>Note the circled areas.</a:t>
            </a:r>
          </a:p>
          <a:p>
            <a:pPr defTabSz="927984">
              <a:defRPr/>
            </a:pPr>
            <a:r>
              <a:rPr lang="en-US" baseline="0" dirty="0"/>
              <a:t>As time goes on and you see you will not use all of your slots, PLEASE notify Robin so that those slots may be used by another hospital.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CAAD-7E49-4C34-8B5E-1EC0759B89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24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an example of the 2020 certificate as issued</a:t>
            </a:r>
            <a:r>
              <a:rPr lang="en-US" baseline="0" dirty="0"/>
              <a:t> by MHA…I added 2024 on the form just to reflect the upcoming externship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CAAD-7E49-4C34-8B5E-1EC0759B89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11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anybody have any questions or concerns</a:t>
            </a:r>
            <a:r>
              <a:rPr lang="en-US" baseline="0" dirty="0"/>
              <a:t> we need to address?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CAAD-7E49-4C34-8B5E-1EC0759B89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13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my contact</a:t>
            </a:r>
            <a:r>
              <a:rPr lang="en-US" baseline="0" dirty="0"/>
              <a:t> information if you need to reach out to me for anything…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CAAD-7E49-4C34-8B5E-1EC0759B89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4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state of MS has 4 workforce areas.</a:t>
            </a:r>
          </a:p>
          <a:p>
            <a:r>
              <a:rPr lang="en-US" dirty="0"/>
              <a:t>SDPDD</a:t>
            </a:r>
            <a:r>
              <a:rPr lang="en-US" baseline="0" dirty="0"/>
              <a:t> receives WIOA funds for the Delta Area.</a:t>
            </a:r>
          </a:p>
          <a:p>
            <a:r>
              <a:rPr lang="en-US" baseline="0" dirty="0"/>
              <a:t>We contract with (NWCC) and (MDES) to operate 7 WIN Job Centers in our 14-county area and to provide Workforce Innovation and Opportunity Act (WIOA) services to individuals living in the Delta counties.</a:t>
            </a:r>
          </a:p>
          <a:p>
            <a:r>
              <a:rPr lang="en-US" baseline="0" dirty="0"/>
              <a:t>Delta also contracts with (MHA) to provide Nurse Externships to Delta area residents for Delta area hospitals.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CAAD-7E49-4C34-8B5E-1EC0759B89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99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Delta’s contract with MHA will begin Feb.</a:t>
            </a:r>
            <a:r>
              <a:rPr lang="en-US" baseline="0" dirty="0"/>
              <a:t> 1st</a:t>
            </a:r>
            <a:r>
              <a:rPr lang="en-US" dirty="0"/>
              <a:t> and will end Sept</a:t>
            </a:r>
            <a:r>
              <a:rPr lang="en-US" baseline="0" dirty="0"/>
              <a:t> 30</a:t>
            </a:r>
            <a:r>
              <a:rPr lang="en-US" baseline="30000" dirty="0"/>
              <a:t>th</a:t>
            </a:r>
            <a:endParaRPr lang="en-US" baseline="0" dirty="0"/>
          </a:p>
          <a:p>
            <a:r>
              <a:rPr lang="en-US" baseline="0" dirty="0"/>
              <a:t>We will allow up to 20 participants to enroll in the Nurse Extern program in 2024.</a:t>
            </a:r>
          </a:p>
          <a:p>
            <a:r>
              <a:rPr lang="en-US" baseline="0" dirty="0"/>
              <a:t>Our rate of pay continues to be $12 per hour.</a:t>
            </a:r>
          </a:p>
          <a:p>
            <a:r>
              <a:rPr lang="en-US" baseline="0" dirty="0"/>
              <a:t>Each nurse extern will be allowed 320 hours of work experience. </a:t>
            </a:r>
          </a:p>
          <a:p>
            <a:r>
              <a:rPr lang="en-US" baseline="0" dirty="0"/>
              <a:t>Make sure the extern does not go over 320 hours – Delta will not pay for any hours over 320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CAAD-7E49-4C34-8B5E-1EC0759B89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11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You’ll receive this spreadsheet from MHA, which will tell you how many funded positions you have in each of the workforce areas.</a:t>
            </a:r>
          </a:p>
          <a:p>
            <a:r>
              <a:rPr lang="en-US" dirty="0"/>
              <a:t>Again, Delta </a:t>
            </a:r>
            <a:r>
              <a:rPr lang="en-US" baseline="0" dirty="0"/>
              <a:t>will fund 20 nurse externs at $12 per hour.</a:t>
            </a:r>
          </a:p>
          <a:p>
            <a:r>
              <a:rPr lang="en-US" baseline="0" dirty="0"/>
              <a:t>Delta will NOT be able to provide tuition assistance to students for this nurse externship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CAAD-7E49-4C34-8B5E-1EC0759B89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13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1 – completed by Extern</a:t>
            </a:r>
          </a:p>
          <a:p>
            <a:r>
              <a:rPr lang="en-US" dirty="0"/>
              <a:t>Section 2</a:t>
            </a:r>
            <a:r>
              <a:rPr lang="en-US" baseline="0" dirty="0"/>
              <a:t> – completed by Hospital </a:t>
            </a:r>
          </a:p>
          <a:p>
            <a:r>
              <a:rPr lang="en-US" baseline="0" dirty="0"/>
              <a:t>Hospital makes an appointment for the student with a specific WIN Job Center based on the Student’s county of residence.</a:t>
            </a:r>
          </a:p>
          <a:p>
            <a:r>
              <a:rPr lang="en-US" baseline="0" dirty="0"/>
              <a:t>For Example:  if a student lives in Batesville, you’d contact the Batesville WIN Job Center to be processed for WIOA Nurse Externship funding.</a:t>
            </a:r>
          </a:p>
          <a:p>
            <a:r>
              <a:rPr lang="en-US" baseline="0" dirty="0"/>
              <a:t>Give the Student the following list of items to take with them………..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CAAD-7E49-4C34-8B5E-1EC0759B89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14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You’ll inform the student what they must take with</a:t>
            </a:r>
            <a:r>
              <a:rPr lang="en-US" baseline="0" dirty="0"/>
              <a:t> them to the WJC in order to be determined eligible for the extern program.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CAAD-7E49-4C34-8B5E-1EC0759B89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83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How to determine which WJC to send your extern?</a:t>
            </a:r>
          </a:p>
          <a:p>
            <a:r>
              <a:rPr lang="en-US" baseline="0" dirty="0"/>
              <a:t>First, ask if the nurse extern already receives WIOA funding (money from a WJC for their nursing degree) from a WJC.</a:t>
            </a:r>
          </a:p>
          <a:p>
            <a:r>
              <a:rPr lang="en-US" baseline="0" dirty="0"/>
              <a:t>* If they do, send them back to that same WJC – make an appointment for them </a:t>
            </a:r>
          </a:p>
          <a:p>
            <a:r>
              <a:rPr lang="en-US" baseline="0" dirty="0"/>
              <a:t>* If they do NOT, schedule an appointment and send them to the appropriate WJC based on this chart.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CAAD-7E49-4C34-8B5E-1EC0759B89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59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worksite supervisor will determine which WJC a student should go to for WIOA</a:t>
            </a:r>
            <a:r>
              <a:rPr lang="en-US" baseline="0" dirty="0"/>
              <a:t> processing.</a:t>
            </a:r>
          </a:p>
          <a:p>
            <a:r>
              <a:rPr lang="en-US" baseline="0" dirty="0"/>
              <a:t>Students must live in one of these 14 counties to be eligible for Delta WIOA funds.</a:t>
            </a:r>
          </a:p>
          <a:p>
            <a:r>
              <a:rPr lang="en-US" baseline="0" dirty="0"/>
              <a:t>The worksite supervisor completes the top half of the form and instructs the student to take this form with them to a specific WJC…again, based on where the student lives or where the student is already receiving WIOA funds for their nursing degree.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CAAD-7E49-4C34-8B5E-1EC0759B89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97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WJC completes section</a:t>
            </a:r>
            <a:r>
              <a:rPr lang="en-US" baseline="0" dirty="0"/>
              <a:t> three and sends the student back to the hospital’s point of contact with the form.</a:t>
            </a:r>
          </a:p>
          <a:p>
            <a:r>
              <a:rPr lang="en-US" baseline="0" dirty="0"/>
              <a:t>The point of contact sends a copy of the completed form to Robin along with the following spreadsheet.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CAAD-7E49-4C34-8B5E-1EC0759B89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4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9F76-C7A2-4AE9-BE97-3222AF82CC1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B570-A1EA-4623-AD53-C58EDB48C4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9F76-C7A2-4AE9-BE97-3222AF82CC1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B570-A1EA-4623-AD53-C58EDB48C4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9F76-C7A2-4AE9-BE97-3222AF82CC1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B570-A1EA-4623-AD53-C58EDB48C4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9F76-C7A2-4AE9-BE97-3222AF82CC1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B570-A1EA-4623-AD53-C58EDB48C4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9F76-C7A2-4AE9-BE97-3222AF82CC1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A0DB570-A1EA-4623-AD53-C58EDB48C4A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9F76-C7A2-4AE9-BE97-3222AF82CC1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B570-A1EA-4623-AD53-C58EDB48C4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9F76-C7A2-4AE9-BE97-3222AF82CC1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B570-A1EA-4623-AD53-C58EDB48C4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9F76-C7A2-4AE9-BE97-3222AF82CC1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B570-A1EA-4623-AD53-C58EDB48C4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9F76-C7A2-4AE9-BE97-3222AF82CC1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B570-A1EA-4623-AD53-C58EDB48C4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9F76-C7A2-4AE9-BE97-3222AF82CC1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B570-A1EA-4623-AD53-C58EDB48C4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9F76-C7A2-4AE9-BE97-3222AF82CC1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B570-A1EA-4623-AD53-C58EDB48C4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C569F76-C7A2-4AE9-BE97-3222AF82CC1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0DB570-A1EA-4623-AD53-C58EDB48C4A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goodin@sdpdd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goodin@sdpdd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landerson@mdes.ms.gov" TargetMode="External"/><Relationship Id="rId3" Type="http://schemas.openxmlformats.org/officeDocument/2006/relationships/hyperlink" Target="mailto:jlatham@nworthwestms.edu" TargetMode="External"/><Relationship Id="rId7" Type="http://schemas.openxmlformats.org/officeDocument/2006/relationships/hyperlink" Target="mailto:eoneal-lacy@mdes.ms.go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tjero@mdes.ms.gov" TargetMode="External"/><Relationship Id="rId5" Type="http://schemas.openxmlformats.org/officeDocument/2006/relationships/hyperlink" Target="mailto:stewilli@mdes.ms.gov" TargetMode="External"/><Relationship Id="rId4" Type="http://schemas.openxmlformats.org/officeDocument/2006/relationships/hyperlink" Target="mailto:shollins@mdes.ms.go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powell@mhanet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610600" cy="2514600"/>
          </a:xfrm>
          <a:ln/>
          <a:scene3d>
            <a:camera prst="obliqueTopRigh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0" dirty="0">
                <a:solidFill>
                  <a:srgbClr val="CC0000"/>
                </a:solidFill>
                <a:effectLst/>
                <a:latin typeface="Albertus Extra Bold" panose="020E0802040304020204" pitchFamily="34" charset="0"/>
              </a:rPr>
              <a:t>Delta Workforce </a:t>
            </a:r>
            <a:br>
              <a:rPr lang="en-US" sz="5400" b="0" dirty="0">
                <a:solidFill>
                  <a:srgbClr val="CC0000"/>
                </a:solidFill>
                <a:effectLst/>
                <a:latin typeface="Albertus Extra Bold" panose="020E0802040304020204" pitchFamily="34" charset="0"/>
              </a:rPr>
            </a:br>
            <a:r>
              <a:rPr lang="en-US" sz="5400" b="0" dirty="0">
                <a:solidFill>
                  <a:srgbClr val="CC0000"/>
                </a:solidFill>
                <a:effectLst/>
                <a:latin typeface="Albertus Extra Bold" panose="020E0802040304020204" pitchFamily="34" charset="0"/>
              </a:rPr>
              <a:t>Development Area (DELTA)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30" y="3352800"/>
            <a:ext cx="6400800" cy="2590800"/>
          </a:xfrm>
          <a:scene3d>
            <a:camera prst="obliqueTopRigh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Nurse Externship Program</a:t>
            </a:r>
          </a:p>
          <a:p>
            <a:r>
              <a:rPr lang="en-US" sz="4000" dirty="0">
                <a:solidFill>
                  <a:schemeClr val="bg1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2024</a:t>
            </a:r>
          </a:p>
          <a:p>
            <a:r>
              <a:rPr lang="en-US" sz="3400" dirty="0">
                <a:solidFill>
                  <a:schemeClr val="bg1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Cindy Goodin</a:t>
            </a:r>
          </a:p>
          <a:p>
            <a:r>
              <a:rPr lang="en-US" sz="3400" dirty="0">
                <a:solidFill>
                  <a:schemeClr val="bg1"/>
                </a:solidFill>
                <a:latin typeface="Calisto MT" panose="02040603050505030304" pitchFamily="18" charset="0"/>
                <a:cs typeface="Arial" panose="020B0604020202020204" pitchFamily="34" charset="0"/>
                <a:hlinkClick r:id="rId3"/>
              </a:rPr>
              <a:t>cgoodin@sdpdd.com</a:t>
            </a:r>
            <a:r>
              <a:rPr lang="en-US" sz="3400" dirty="0">
                <a:solidFill>
                  <a:schemeClr val="bg1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en-US" sz="3400" dirty="0">
                <a:solidFill>
                  <a:schemeClr val="bg1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(662) 537-2130</a:t>
            </a:r>
          </a:p>
        </p:txBody>
      </p:sp>
    </p:spTree>
    <p:extLst>
      <p:ext uri="{BB962C8B-B14F-4D97-AF65-F5344CB8AC3E}">
        <p14:creationId xmlns:p14="http://schemas.microsoft.com/office/powerpoint/2010/main" val="1279904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>
                <a:solidFill>
                  <a:srgbClr val="CC0000"/>
                </a:solidFill>
                <a:effectLst/>
                <a:latin typeface="Albertus Extra Bold" panose="020E0802040304020204" pitchFamily="34" charset="0"/>
              </a:rPr>
              <a:t>LIST OF STUDENT EXTERNS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" y="1295400"/>
            <a:ext cx="9137722" cy="5562600"/>
          </a:xfrm>
        </p:spPr>
      </p:pic>
      <p:sp>
        <p:nvSpPr>
          <p:cNvPr id="3" name="Oval 2"/>
          <p:cNvSpPr/>
          <p:nvPr/>
        </p:nvSpPr>
        <p:spPr>
          <a:xfrm>
            <a:off x="2895600" y="4191000"/>
            <a:ext cx="8382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81400" y="3276600"/>
            <a:ext cx="457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38400" y="3276600"/>
            <a:ext cx="609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00800" y="3848100"/>
            <a:ext cx="1219200" cy="10287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10200" y="3352800"/>
            <a:ext cx="914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62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cene3d>
            <a:camera prst="obliqueTopRigh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dirty="0"/>
              <a:t> </a:t>
            </a:r>
            <a:br>
              <a:rPr lang="en-US" dirty="0"/>
            </a:br>
            <a:r>
              <a:rPr lang="en-US" sz="3200" b="0" dirty="0">
                <a:solidFill>
                  <a:srgbClr val="CC0000"/>
                </a:solidFill>
                <a:effectLst/>
                <a:latin typeface="Albertus Extra Bold" panose="020E0802040304020204" pitchFamily="34" charset="0"/>
              </a:rPr>
              <a:t>2024 CERTIFICATION OF COMPLETION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810000" cy="4525963"/>
          </a:xfrm>
          <a:scene3d>
            <a:camera prst="obliqueTopRigh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>
                <a:latin typeface="Calisto MT" panose="02040603050505030304" pitchFamily="18" charset="0"/>
              </a:rPr>
              <a:t>1. </a:t>
            </a:r>
            <a:r>
              <a:rPr lang="en-US" sz="2400" dirty="0">
                <a:latin typeface="Calisto MT" panose="02040603050505030304" pitchFamily="18" charset="0"/>
              </a:rPr>
              <a:t>MHA provides a    </a:t>
            </a:r>
          </a:p>
          <a:p>
            <a:pPr marL="137160" indent="0">
              <a:buNone/>
            </a:pPr>
            <a:r>
              <a:rPr lang="en-US" sz="2400" dirty="0">
                <a:latin typeface="Calisto MT" panose="02040603050505030304" pitchFamily="18" charset="0"/>
              </a:rPr>
              <a:t>    “Certification of     </a:t>
            </a:r>
          </a:p>
          <a:p>
            <a:pPr marL="137160" indent="0">
              <a:buNone/>
            </a:pPr>
            <a:r>
              <a:rPr lang="en-US" sz="2400" dirty="0">
                <a:latin typeface="Calisto MT" panose="02040603050505030304" pitchFamily="18" charset="0"/>
              </a:rPr>
              <a:t>    Completion” to each   </a:t>
            </a:r>
          </a:p>
          <a:p>
            <a:pPr marL="137160" indent="0">
              <a:buNone/>
            </a:pPr>
            <a:r>
              <a:rPr lang="en-US" sz="2400" dirty="0">
                <a:latin typeface="Calisto MT" panose="02040603050505030304" pitchFamily="18" charset="0"/>
              </a:rPr>
              <a:t>    Extern</a:t>
            </a:r>
          </a:p>
          <a:p>
            <a:pPr marL="137160" indent="0">
              <a:buNone/>
            </a:pPr>
            <a:r>
              <a:rPr lang="en-US" sz="2400" dirty="0">
                <a:latin typeface="Calisto MT" panose="02040603050505030304" pitchFamily="18" charset="0"/>
              </a:rPr>
              <a:t>2. Robin will email to:</a:t>
            </a:r>
          </a:p>
          <a:p>
            <a:r>
              <a:rPr lang="en-US" sz="2400" dirty="0">
                <a:latin typeface="Calisto MT" panose="02040603050505030304" pitchFamily="18" charset="0"/>
              </a:rPr>
              <a:t>Worksite</a:t>
            </a:r>
          </a:p>
          <a:p>
            <a:r>
              <a:rPr lang="en-US" sz="2400" dirty="0">
                <a:latin typeface="Calisto MT" panose="02040603050505030304" pitchFamily="18" charset="0"/>
              </a:rPr>
              <a:t>WJC</a:t>
            </a:r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455774"/>
              </p:ext>
            </p:extLst>
          </p:nvPr>
        </p:nvGraphicFramePr>
        <p:xfrm>
          <a:off x="4572000" y="1676400"/>
          <a:ext cx="4134679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829480" imgH="7543800" progId="Acrobat.Document.DC">
                  <p:embed/>
                </p:oleObj>
              </mc:Choice>
              <mc:Fallback>
                <p:oleObj name="Acrobat Document" r:id="rId3" imgW="5829480" imgH="75438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1676400"/>
                        <a:ext cx="4134679" cy="487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59826" y="2667000"/>
            <a:ext cx="50689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listo MT" panose="02040603050505030304" pitchFamily="18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132907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78274"/>
            <a:ext cx="7578133" cy="567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69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229600" cy="1828800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0" dirty="0">
                <a:solidFill>
                  <a:srgbClr val="CC0000"/>
                </a:solidFill>
                <a:effectLst/>
                <a:latin typeface="Albertus Extra Bold" panose="020E0802040304020204" pitchFamily="34" charset="0"/>
              </a:rPr>
              <a:t>Delta Workforce </a:t>
            </a:r>
            <a:br>
              <a:rPr lang="en-US" b="0" dirty="0">
                <a:solidFill>
                  <a:srgbClr val="CC0000"/>
                </a:solidFill>
                <a:effectLst/>
                <a:latin typeface="Albertus Extra Bold" panose="020E0802040304020204" pitchFamily="34" charset="0"/>
              </a:rPr>
            </a:br>
            <a:r>
              <a:rPr lang="en-US" b="0" dirty="0">
                <a:solidFill>
                  <a:srgbClr val="CC0000"/>
                </a:solidFill>
                <a:effectLst/>
                <a:latin typeface="Albertus Extra Bold" panose="020E0802040304020204" pitchFamily="34" charset="0"/>
              </a:rPr>
              <a:t>Development Area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2535702"/>
          </a:xfrm>
          <a:scene3d>
            <a:camera prst="obliqueTopRigh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300" dirty="0">
                <a:solidFill>
                  <a:schemeClr val="bg1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Nurse Externship Program</a:t>
            </a:r>
          </a:p>
          <a:p>
            <a:r>
              <a:rPr lang="en-US" sz="3300" dirty="0">
                <a:solidFill>
                  <a:schemeClr val="bg1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2024</a:t>
            </a:r>
          </a:p>
          <a:p>
            <a:r>
              <a:rPr lang="en-US" dirty="0">
                <a:solidFill>
                  <a:schemeClr val="bg1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Cindy Goodin</a:t>
            </a:r>
          </a:p>
          <a:p>
            <a:r>
              <a:rPr lang="en-US" dirty="0">
                <a:solidFill>
                  <a:schemeClr val="bg1"/>
                </a:solidFill>
                <a:latin typeface="Calisto MT" panose="02040603050505030304" pitchFamily="18" charset="0"/>
                <a:cs typeface="Arial" panose="020B0604020202020204" pitchFamily="34" charset="0"/>
                <a:hlinkClick r:id="rId3"/>
              </a:rPr>
              <a:t>cgoodin@sdpdd.com</a:t>
            </a:r>
            <a:endParaRPr lang="en-US" dirty="0">
              <a:solidFill>
                <a:schemeClr val="bg1"/>
              </a:solidFill>
              <a:latin typeface="Calisto MT" panose="02040603050505030304" pitchFamily="18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662-537-2130</a:t>
            </a: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10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0" dirty="0">
                <a:solidFill>
                  <a:srgbClr val="CC0000"/>
                </a:solidFill>
                <a:effectLst/>
                <a:latin typeface="Albertus Extra Bold" panose="020E0802040304020204" pitchFamily="34" charset="0"/>
              </a:rPr>
              <a:t>MISSISSIPPI’S WORKFORCE AREAS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370" y="1676400"/>
            <a:ext cx="3124200" cy="498598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bliqueTopRigh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sto MT" panose="02040603050505030304" pitchFamily="18" charset="0"/>
              </a:rPr>
              <a:t>Four Workforce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sto MT" panose="02040603050505030304" pitchFamily="18" charset="0"/>
              </a:rPr>
              <a:t>Each area receives funds to serve residents in their area’s counties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sto MT" panose="02040603050505030304" pitchFamily="18" charset="0"/>
                <a:cs typeface="Arial" panose="020B0604020202020204" pitchFamily="34" charset="0"/>
              </a:rPr>
              <a:t>Delta</a:t>
            </a:r>
            <a:r>
              <a:rPr lang="en-US" sz="2000" dirty="0">
                <a:latin typeface="Calisto MT" panose="02040603050505030304" pitchFamily="18" charset="0"/>
              </a:rPr>
              <a:t> serves residents in the 14-county area in </a:t>
            </a:r>
            <a:r>
              <a:rPr lang="en-US" sz="2000" b="1" dirty="0">
                <a:solidFill>
                  <a:srgbClr val="00B050"/>
                </a:solidFill>
                <a:latin typeface="Calisto MT" panose="02040603050505030304" pitchFamily="18" charset="0"/>
              </a:rPr>
              <a:t>GREEN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sto MT" panose="02040603050505030304" pitchFamily="18" charset="0"/>
              </a:rPr>
              <a:t>7 WIN Job Centers (WJCs) located in the Delta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sto MT" panose="02040603050505030304" pitchFamily="18" charset="0"/>
              </a:rPr>
              <a:t>Delta contracts with MS Hospital Association (MHA) to provide nurse externships for Delta residents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AutoShape 4" descr="Image result for pot of go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pot of gol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14799" y="1676400"/>
            <a:ext cx="4492947" cy="498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24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ln>
            <a:solidFill>
              <a:schemeClr val="bg1">
                <a:lumMod val="50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n-US" dirty="0">
                <a:latin typeface="Arial Black" panose="020B0A04020102020204" pitchFamily="34" charset="0"/>
              </a:rPr>
            </a:br>
            <a:r>
              <a:rPr lang="en-US" sz="4400" b="0" dirty="0">
                <a:solidFill>
                  <a:srgbClr val="CC0000"/>
                </a:solidFill>
                <a:effectLst/>
                <a:latin typeface="Albertus Extra Bold" panose="020E0802040304020204" pitchFamily="34" charset="0"/>
              </a:rPr>
              <a:t>DELTA </a:t>
            </a:r>
            <a:r>
              <a:rPr lang="en-US" sz="4400" b="0" dirty="0">
                <a:solidFill>
                  <a:srgbClr val="CC0000"/>
                </a:solidFill>
                <a:effectLst/>
                <a:latin typeface="Antique Olive Compact" panose="020B0904030504030204" pitchFamily="34" charset="0"/>
              </a:rPr>
              <a:t>&amp;</a:t>
            </a:r>
            <a:r>
              <a:rPr lang="en-US" sz="4400" b="0" dirty="0">
                <a:solidFill>
                  <a:srgbClr val="CC0000"/>
                </a:solidFill>
                <a:effectLst/>
                <a:latin typeface="Albertus Extra Bold" panose="020E0802040304020204" pitchFamily="34" charset="0"/>
              </a:rPr>
              <a:t> MHA CONTRACT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09160"/>
          </a:xfrm>
          <a:scene3d>
            <a:camera prst="obliqueTopRigh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>
                <a:latin typeface="Calisto MT" panose="02040603050505030304" pitchFamily="18" charset="0"/>
                <a:cs typeface="Arial" panose="020B0604020202020204" pitchFamily="34" charset="0"/>
              </a:rPr>
              <a:t>Delta’s Contract with MHA includes</a:t>
            </a:r>
            <a:r>
              <a:rPr lang="en-US" dirty="0">
                <a:latin typeface="Calisto MT" panose="02040603050505030304" pitchFamily="18" charset="0"/>
                <a:cs typeface="Arial" panose="020B0604020202020204" pitchFamily="34" charset="0"/>
              </a:rPr>
              <a:t>:</a:t>
            </a:r>
            <a:endParaRPr lang="en-US" sz="2500" dirty="0">
              <a:latin typeface="Calisto MT" panose="02040603050505030304" pitchFamily="18" charset="0"/>
              <a:cs typeface="Arial" panose="020B0604020202020204" pitchFamily="34" charset="0"/>
            </a:endParaRPr>
          </a:p>
          <a:p>
            <a:pPr lvl="1"/>
            <a:r>
              <a:rPr lang="en-US" sz="2500" dirty="0">
                <a:latin typeface="Calisto MT" panose="02040603050505030304" pitchFamily="18" charset="0"/>
                <a:cs typeface="Arial" panose="020B0604020202020204" pitchFamily="34" charset="0"/>
              </a:rPr>
              <a:t>Time frame: Beginning &amp; Ending Dates </a:t>
            </a:r>
          </a:p>
          <a:p>
            <a:pPr lvl="2"/>
            <a:r>
              <a:rPr lang="en-US" sz="2500" dirty="0">
                <a:solidFill>
                  <a:srgbClr val="0033CC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(2/1/2024 – 9/30/2024)</a:t>
            </a:r>
          </a:p>
          <a:p>
            <a:pPr lvl="1"/>
            <a:r>
              <a:rPr lang="en-US" sz="2500" dirty="0">
                <a:latin typeface="Calisto MT" panose="02040603050505030304" pitchFamily="18" charset="0"/>
                <a:cs typeface="Arial" panose="020B0604020202020204" pitchFamily="34" charset="0"/>
              </a:rPr>
              <a:t>Number of Participants Allowed</a:t>
            </a:r>
          </a:p>
          <a:p>
            <a:pPr lvl="2"/>
            <a:r>
              <a:rPr lang="en-US" sz="2500" dirty="0">
                <a:latin typeface="Calisto MT" panose="02040603050505030304" pitchFamily="18" charset="0"/>
                <a:cs typeface="Arial" panose="020B0604020202020204" pitchFamily="34" charset="0"/>
              </a:rPr>
              <a:t>(</a:t>
            </a:r>
            <a:r>
              <a:rPr lang="en-US" sz="2500" dirty="0">
                <a:solidFill>
                  <a:schemeClr val="bg1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20</a:t>
            </a:r>
            <a:r>
              <a:rPr lang="en-US" sz="2500" dirty="0">
                <a:solidFill>
                  <a:srgbClr val="FF0000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Calisto MT" panose="02040603050505030304" pitchFamily="18" charset="0"/>
                <a:cs typeface="Arial" panose="020B0604020202020204" pitchFamily="34" charset="0"/>
              </a:rPr>
              <a:t>participants this year)</a:t>
            </a:r>
          </a:p>
          <a:p>
            <a:pPr lvl="1"/>
            <a:r>
              <a:rPr lang="en-US" sz="2500" dirty="0">
                <a:latin typeface="Calisto MT" panose="02040603050505030304" pitchFamily="18" charset="0"/>
                <a:cs typeface="Arial" panose="020B0604020202020204" pitchFamily="34" charset="0"/>
              </a:rPr>
              <a:t>Rate of Pay - $</a:t>
            </a:r>
            <a:r>
              <a:rPr lang="en-US" sz="2500" dirty="0">
                <a:solidFill>
                  <a:schemeClr val="bg1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12</a:t>
            </a:r>
            <a:r>
              <a:rPr lang="en-US" sz="2500" dirty="0">
                <a:latin typeface="Calisto MT" panose="02040603050505030304" pitchFamily="18" charset="0"/>
                <a:cs typeface="Arial" panose="020B0604020202020204" pitchFamily="34" charset="0"/>
              </a:rPr>
              <a:t> Per Hour </a:t>
            </a:r>
          </a:p>
          <a:p>
            <a:pPr lvl="1"/>
            <a:r>
              <a:rPr lang="en-US" sz="2500" dirty="0">
                <a:latin typeface="Calisto MT" panose="02040603050505030304" pitchFamily="18" charset="0"/>
                <a:cs typeface="Arial" panose="020B0604020202020204" pitchFamily="34" charset="0"/>
              </a:rPr>
              <a:t>Maximum Number of Work Hours - 320</a:t>
            </a:r>
          </a:p>
          <a:p>
            <a:pPr lvl="1"/>
            <a:r>
              <a:rPr lang="en-US" sz="2500" dirty="0">
                <a:solidFill>
                  <a:schemeClr val="bg1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Tuition Assistance for Nurse Extern Course is </a:t>
            </a:r>
            <a:r>
              <a:rPr lang="en-US" sz="2500" u="sng" dirty="0">
                <a:solidFill>
                  <a:schemeClr val="bg1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NOT </a:t>
            </a:r>
            <a:r>
              <a:rPr lang="en-US" sz="2500" dirty="0">
                <a:solidFill>
                  <a:schemeClr val="bg1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covered by SDPDD/Delta this year</a:t>
            </a:r>
          </a:p>
          <a:p>
            <a:pPr marL="457200" lvl="1" indent="0">
              <a:buNone/>
            </a:pPr>
            <a:r>
              <a:rPr lang="en-US" dirty="0">
                <a:latin typeface="Calisto MT" panose="020406030505050303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5910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dirty="0">
                <a:solidFill>
                  <a:srgbClr val="CC0000"/>
                </a:solidFill>
                <a:effectLst/>
                <a:latin typeface="Albertus Extra Bold" panose="020E0802040304020204" pitchFamily="34" charset="0"/>
              </a:rPr>
              <a:t>NUMBER OF POSITIONS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229600" cy="4607476"/>
          </a:xfrm>
        </p:spPr>
      </p:pic>
      <p:sp>
        <p:nvSpPr>
          <p:cNvPr id="12" name="Down Arrow 11"/>
          <p:cNvSpPr/>
          <p:nvPr/>
        </p:nvSpPr>
        <p:spPr>
          <a:xfrm>
            <a:off x="1916596" y="1822863"/>
            <a:ext cx="762000" cy="2063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924800" y="1482619"/>
            <a:ext cx="304800" cy="680487"/>
          </a:xfrm>
          <a:prstGeom prst="downArrow">
            <a:avLst>
              <a:gd name="adj1" fmla="val 50000"/>
              <a:gd name="adj2" fmla="val 529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95400" y="3666212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C0000"/>
                </a:solidFill>
                <a:latin typeface="Calisto MT" panose="02040603050505030304" pitchFamily="18" charset="0"/>
              </a:rPr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2142128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10167"/>
            <a:ext cx="5219700" cy="6482303"/>
          </a:xfrm>
          <a:ln>
            <a:solidFill>
              <a:schemeClr val="bg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609600" y="228600"/>
            <a:ext cx="2476500" cy="63094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en-US" sz="2200" b="1" dirty="0">
              <a:solidFill>
                <a:srgbClr val="1D2228"/>
              </a:solidFill>
              <a:latin typeface="Calisto MT" panose="02040603050505030304" pitchFamily="18" charset="0"/>
            </a:endParaRPr>
          </a:p>
          <a:p>
            <a:r>
              <a:rPr lang="en-US" sz="2200" b="1" dirty="0">
                <a:solidFill>
                  <a:srgbClr val="1D2228"/>
                </a:solidFill>
                <a:latin typeface="Calisto MT" panose="02040603050505030304" pitchFamily="18" charset="0"/>
              </a:rPr>
              <a:t>INSTRUCTIONS</a:t>
            </a:r>
            <a:r>
              <a:rPr lang="en-US" sz="2200" dirty="0">
                <a:solidFill>
                  <a:srgbClr val="1D2228"/>
                </a:solidFill>
                <a:latin typeface="Calisto MT" panose="02040603050505030304" pitchFamily="18" charset="0"/>
              </a:rPr>
              <a:t>:</a:t>
            </a:r>
          </a:p>
          <a:p>
            <a:endParaRPr lang="en-US" sz="2000" dirty="0">
              <a:solidFill>
                <a:srgbClr val="1D2228"/>
              </a:solidFill>
              <a:latin typeface="Calisto MT" panose="02040603050505030304" pitchFamily="18" charset="0"/>
            </a:endParaRPr>
          </a:p>
          <a:p>
            <a:r>
              <a:rPr lang="en-US" sz="2000" dirty="0">
                <a:solidFill>
                  <a:srgbClr val="1D2228"/>
                </a:solidFill>
                <a:latin typeface="Calisto MT" panose="02040603050505030304" pitchFamily="18" charset="0"/>
              </a:rPr>
              <a:t>This form used by every hospital </a:t>
            </a:r>
          </a:p>
          <a:p>
            <a:endParaRPr lang="en-US" sz="2000" u="sng" dirty="0">
              <a:solidFill>
                <a:srgbClr val="1D2228"/>
              </a:solidFill>
              <a:latin typeface="Calisto MT" panose="020406030505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u="sng" dirty="0">
                <a:solidFill>
                  <a:srgbClr val="1D2228"/>
                </a:solidFill>
                <a:latin typeface="Calisto MT" panose="02040603050505030304" pitchFamily="18" charset="0"/>
              </a:rPr>
              <a:t>Extern</a:t>
            </a:r>
            <a:r>
              <a:rPr lang="en-US" sz="2000" dirty="0">
                <a:solidFill>
                  <a:srgbClr val="1D2228"/>
                </a:solidFill>
                <a:latin typeface="Calisto MT" panose="02040603050505030304" pitchFamily="18" charset="0"/>
              </a:rPr>
              <a:t> completes 1st section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u="sng" dirty="0">
                <a:solidFill>
                  <a:srgbClr val="1D2228"/>
                </a:solidFill>
                <a:latin typeface="Calisto MT" panose="02040603050505030304" pitchFamily="18" charset="0"/>
              </a:rPr>
              <a:t>Hospital</a:t>
            </a:r>
            <a:r>
              <a:rPr lang="en-US" sz="2000" dirty="0">
                <a:solidFill>
                  <a:srgbClr val="1D2228"/>
                </a:solidFill>
                <a:latin typeface="Calisto MT" panose="02040603050505030304" pitchFamily="18" charset="0"/>
              </a:rPr>
              <a:t> completes 2nd section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1D2228"/>
                </a:solidFill>
                <a:latin typeface="Calisto MT" panose="02040603050505030304" pitchFamily="18" charset="0"/>
              </a:rPr>
              <a:t>Contact appropriate WJC to make appointment for your student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1D2228"/>
                </a:solidFill>
                <a:latin typeface="Calisto MT" panose="02040603050505030304" pitchFamily="18" charset="0"/>
              </a:rPr>
              <a:t>Give student list of items on next slide to take with them to WJC</a:t>
            </a:r>
          </a:p>
        </p:txBody>
      </p:sp>
      <p:sp>
        <p:nvSpPr>
          <p:cNvPr id="2" name="Oval 1"/>
          <p:cNvSpPr/>
          <p:nvPr/>
        </p:nvSpPr>
        <p:spPr>
          <a:xfrm>
            <a:off x="3733800" y="2776618"/>
            <a:ext cx="4572000" cy="22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43400" y="3273287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Extern Completes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6800" y="441297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Hospital Completes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286000" y="1600200"/>
            <a:ext cx="509795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45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905000"/>
          </a:xfrm>
          <a:scene3d>
            <a:camera prst="obliqueTopRigh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400" b="0" dirty="0">
                <a:solidFill>
                  <a:srgbClr val="CC0000"/>
                </a:solidFill>
                <a:effectLst/>
                <a:latin typeface="Albertus Extra Bold" panose="020E0802040304020204" pitchFamily="34" charset="0"/>
              </a:rPr>
              <a:t>WORKSITE SUPERVISOR </a:t>
            </a:r>
            <a:br>
              <a:rPr lang="en-US" sz="4400" b="0" dirty="0">
                <a:solidFill>
                  <a:srgbClr val="CC0000"/>
                </a:solidFill>
                <a:effectLst/>
                <a:latin typeface="Albertus Extra Bold" panose="020E0802040304020204" pitchFamily="34" charset="0"/>
              </a:rPr>
            </a:br>
            <a:r>
              <a:rPr lang="en-US" sz="4400" b="0" dirty="0">
                <a:solidFill>
                  <a:srgbClr val="CC0000"/>
                </a:solidFill>
                <a:effectLst/>
                <a:latin typeface="Albertus Extra Bold" panose="020E0802040304020204" pitchFamily="34" charset="0"/>
              </a:rPr>
              <a:t>SENDS STUDENT TO WJC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133600"/>
            <a:ext cx="2057400" cy="4401205"/>
          </a:xfrm>
          <a:prstGeom prst="rect">
            <a:avLst/>
          </a:prstGeom>
          <a:scene3d>
            <a:camera prst="obliqueTop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sto MT" panose="02040603050505030304" pitchFamily="18" charset="0"/>
              </a:rPr>
              <a:t>Provide student with this list of items to take to WJC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sto MT" panose="02040603050505030304" pitchFamily="18" charset="0"/>
              </a:rPr>
              <a:t>Students will NOT be certified without ALL of this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sto MT" panose="02040603050505030304" pitchFamily="18" charset="0"/>
              </a:rPr>
              <a:t>Feel free to duplicate list for your use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928191"/>
            <a:ext cx="6125430" cy="4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12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>
                <a:lumMod val="50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0" dirty="0">
                <a:solidFill>
                  <a:srgbClr val="CC0000"/>
                </a:solidFill>
                <a:effectLst/>
                <a:latin typeface="Albertus Extra Bold" panose="020E0802040304020204" pitchFamily="34" charset="0"/>
              </a:rPr>
              <a:t>Which WJC Do You </a:t>
            </a:r>
            <a:br>
              <a:rPr lang="en-US" b="0" dirty="0">
                <a:solidFill>
                  <a:srgbClr val="CC0000"/>
                </a:solidFill>
                <a:effectLst/>
                <a:latin typeface="Albertus Extra Bold" panose="020E0802040304020204" pitchFamily="34" charset="0"/>
              </a:rPr>
            </a:br>
            <a:r>
              <a:rPr lang="en-US" b="0" dirty="0">
                <a:solidFill>
                  <a:srgbClr val="CC0000"/>
                </a:solidFill>
                <a:effectLst/>
                <a:latin typeface="Albertus Extra Bold" panose="020E0802040304020204" pitchFamily="34" charset="0"/>
              </a:rPr>
              <a:t>Send Your Nurse Extern?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164137"/>
              </p:ext>
            </p:extLst>
          </p:nvPr>
        </p:nvGraphicFramePr>
        <p:xfrm>
          <a:off x="464695" y="3044251"/>
          <a:ext cx="8229600" cy="2286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7476527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64076494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873780415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2649628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262555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983972609"/>
                    </a:ext>
                  </a:extLst>
                </a:gridCol>
              </a:tblGrid>
              <a:tr h="689081">
                <a:tc>
                  <a:txBody>
                    <a:bodyPr/>
                    <a:lstStyle/>
                    <a:p>
                      <a:r>
                        <a:rPr lang="en-US" dirty="0">
                          <a:latin typeface="Calisto MT" panose="02040603050505030304" pitchFamily="18" charset="0"/>
                        </a:rPr>
                        <a:t>Batesville</a:t>
                      </a:r>
                    </a:p>
                    <a:p>
                      <a:r>
                        <a:rPr lang="en-US" dirty="0">
                          <a:latin typeface="Calisto MT" panose="02040603050505030304" pitchFamily="18" charset="0"/>
                        </a:rPr>
                        <a:t>WJC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sto MT" panose="02040603050505030304" pitchFamily="18" charset="0"/>
                        </a:rPr>
                        <a:t>Clarksdale</a:t>
                      </a:r>
                    </a:p>
                    <a:p>
                      <a:r>
                        <a:rPr lang="en-US" dirty="0">
                          <a:latin typeface="Calisto MT" panose="02040603050505030304" pitchFamily="18" charset="0"/>
                        </a:rPr>
                        <a:t>WJC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sto MT" panose="02040603050505030304" pitchFamily="18" charset="0"/>
                        </a:rPr>
                        <a:t>Cleveland</a:t>
                      </a:r>
                    </a:p>
                    <a:p>
                      <a:r>
                        <a:rPr lang="en-US" dirty="0">
                          <a:latin typeface="Calisto MT" panose="02040603050505030304" pitchFamily="18" charset="0"/>
                        </a:rPr>
                        <a:t>WJC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sto MT" panose="02040603050505030304" pitchFamily="18" charset="0"/>
                        </a:rPr>
                        <a:t>Greenville</a:t>
                      </a:r>
                    </a:p>
                    <a:p>
                      <a:r>
                        <a:rPr lang="en-US" dirty="0">
                          <a:latin typeface="Calisto MT" panose="02040603050505030304" pitchFamily="18" charset="0"/>
                        </a:rPr>
                        <a:t>WJC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sto MT" panose="02040603050505030304" pitchFamily="18" charset="0"/>
                        </a:rPr>
                        <a:t>Greenwood &amp; Lexington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sto MT" panose="02040603050505030304" pitchFamily="18" charset="0"/>
                        </a:rPr>
                        <a:t>Indianola</a:t>
                      </a:r>
                    </a:p>
                    <a:p>
                      <a:r>
                        <a:rPr lang="en-US" dirty="0">
                          <a:latin typeface="Calisto MT" panose="02040603050505030304" pitchFamily="18" charset="0"/>
                        </a:rPr>
                        <a:t>WJC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012593"/>
                  </a:ext>
                </a:extLst>
              </a:tr>
              <a:tr h="39923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sto MT" panose="02040603050505030304" pitchFamily="18" charset="0"/>
                        </a:rPr>
                        <a:t>Panola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sto MT" panose="02040603050505030304" pitchFamily="18" charset="0"/>
                        </a:rPr>
                        <a:t>Coahoma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sto MT" panose="02040603050505030304" pitchFamily="18" charset="0"/>
                        </a:rPr>
                        <a:t>Bolivar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Calisto MT" panose="02040603050505030304" pitchFamily="18" charset="0"/>
                        </a:rPr>
                        <a:t>Humphreys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sto MT" panose="02040603050505030304" pitchFamily="18" charset="0"/>
                        </a:rPr>
                        <a:t>Carroll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sto MT" panose="02040603050505030304" pitchFamily="18" charset="0"/>
                        </a:rPr>
                        <a:t>Sunflower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957867"/>
                  </a:ext>
                </a:extLst>
              </a:tr>
              <a:tr h="39923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sto MT" panose="02040603050505030304" pitchFamily="18" charset="0"/>
                        </a:rPr>
                        <a:t>Quitman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sto MT" panose="02040603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sto MT" panose="02040603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sto MT" panose="02040603050505030304" pitchFamily="18" charset="0"/>
                        </a:rPr>
                        <a:t>Issaquena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sto MT" panose="02040603050505030304" pitchFamily="18" charset="0"/>
                        </a:rPr>
                        <a:t>Holmes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sto MT" panose="02040603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632192"/>
                  </a:ext>
                </a:extLst>
              </a:tr>
              <a:tr h="39923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sto MT" panose="02040603050505030304" pitchFamily="18" charset="0"/>
                        </a:rPr>
                        <a:t>Tallahatchie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sto MT" panose="02040603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sto MT" panose="02040603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sto MT" panose="02040603050505030304" pitchFamily="18" charset="0"/>
                        </a:rPr>
                        <a:t>Sharkey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sto MT" panose="02040603050505030304" pitchFamily="18" charset="0"/>
                        </a:rPr>
                        <a:t>Leflore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sto MT" panose="02040603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337816"/>
                  </a:ext>
                </a:extLst>
              </a:tr>
              <a:tr h="39923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sto MT" panose="02040603050505030304" pitchFamily="18" charset="0"/>
                        </a:rPr>
                        <a:t>Tunica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sto MT" panose="02040603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sto MT" panose="02040603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Calisto MT" panose="02040603050505030304" pitchFamily="18" charset="0"/>
                        </a:rPr>
                        <a:t>Washington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sto MT" panose="02040603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sto MT" panose="02040603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691462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64695" y="1490089"/>
            <a:ext cx="8229600" cy="1554162"/>
          </a:xfrm>
          <a:prstGeom prst="rect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scene3d>
            <a:camera prst="obliqueTopRigh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 Black" panose="020B0A04020102020204" pitchFamily="34" charset="0"/>
              </a:rPr>
              <a:t> </a:t>
            </a:r>
          </a:p>
          <a:p>
            <a:r>
              <a:rPr lang="en-US" sz="2000" dirty="0">
                <a:effectLst/>
                <a:latin typeface="Calisto MT" panose="02040603050505030304" pitchFamily="18" charset="0"/>
              </a:rPr>
              <a:t>QUESTION: </a:t>
            </a:r>
          </a:p>
          <a:p>
            <a:r>
              <a:rPr lang="en-US" sz="2000" u="sng" dirty="0">
                <a:solidFill>
                  <a:srgbClr val="0033CC"/>
                </a:solidFill>
                <a:effectLst/>
                <a:latin typeface="Calisto MT" panose="02040603050505030304" pitchFamily="18" charset="0"/>
              </a:rPr>
              <a:t>Does your Nurse Extern already have an ITA?</a:t>
            </a:r>
            <a:r>
              <a:rPr lang="en-US" sz="2000" u="sng" dirty="0">
                <a:solidFill>
                  <a:srgbClr val="FF0000"/>
                </a:solidFill>
                <a:effectLst/>
                <a:latin typeface="Calisto MT" panose="02040603050505030304" pitchFamily="18" charset="0"/>
              </a:rPr>
              <a:t> </a:t>
            </a:r>
          </a:p>
          <a:p>
            <a:r>
              <a:rPr lang="en-US" sz="2000" dirty="0">
                <a:effectLst/>
                <a:latin typeface="Calisto MT" panose="02040603050505030304" pitchFamily="18" charset="0"/>
              </a:rPr>
              <a:t>If Yes – Send to WJC handling the ITA</a:t>
            </a:r>
          </a:p>
          <a:p>
            <a:r>
              <a:rPr lang="en-US" sz="2000" dirty="0">
                <a:effectLst/>
                <a:latin typeface="Calisto MT" panose="02040603050505030304" pitchFamily="18" charset="0"/>
              </a:rPr>
              <a:t>If No - Where does your Nurse Extern live?</a:t>
            </a:r>
          </a:p>
          <a:p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4695" y="5340427"/>
            <a:ext cx="8229600" cy="1447800"/>
          </a:xfrm>
          <a:prstGeom prst="rect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scene3d>
            <a:camera prst="obliqueTopRigh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2000" dirty="0">
                <a:effectLst/>
                <a:latin typeface="Calisto MT" panose="02040603050505030304" pitchFamily="18" charset="0"/>
              </a:rPr>
              <a:t>Delta will not pay for Externship if your Nurse Extern does not live in one of the above counties 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2000" dirty="0">
                <a:effectLst/>
                <a:latin typeface="Calisto MT" panose="02040603050505030304" pitchFamily="18" charset="0"/>
              </a:rPr>
              <a:t>Extern should contact workforce area that serves Extern’s county of resident</a:t>
            </a:r>
          </a:p>
        </p:txBody>
      </p:sp>
    </p:spTree>
    <p:extLst>
      <p:ext uri="{BB962C8B-B14F-4D97-AF65-F5344CB8AC3E}">
        <p14:creationId xmlns:p14="http://schemas.microsoft.com/office/powerpoint/2010/main" val="4063129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1131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>
                <a:solidFill>
                  <a:srgbClr val="CC0000"/>
                </a:solidFill>
                <a:effectLst/>
                <a:latin typeface="Albertus Extra Bold" panose="020E0802040304020204" pitchFamily="34" charset="0"/>
              </a:rPr>
              <a:t>Which WJC?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371600"/>
            <a:ext cx="1752600" cy="47859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Must live in: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Bolivar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Carroll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Coahoma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Holmes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Humphreys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Issaquena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Leflore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Panola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Quitman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Sharkey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Sunflower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Tallahatchie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Washington</a:t>
            </a:r>
          </a:p>
          <a:p>
            <a:endParaRPr lang="en-US" sz="17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26503"/>
              </p:ext>
            </p:extLst>
          </p:nvPr>
        </p:nvGraphicFramePr>
        <p:xfrm>
          <a:off x="2286000" y="1230600"/>
          <a:ext cx="3048000" cy="548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427220976"/>
                    </a:ext>
                  </a:extLst>
                </a:gridCol>
              </a:tblGrid>
              <a:tr h="20362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kern="1200" dirty="0">
                          <a:solidFill>
                            <a:schemeClr val="bg1"/>
                          </a:solidFill>
                          <a:effectLst/>
                        </a:rPr>
                        <a:t>Batesville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Jordan Latham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662-360-1237     </a:t>
                      </a:r>
                      <a:r>
                        <a:rPr lang="en-US" sz="1600" u="sng" kern="1200" dirty="0">
                          <a:solidFill>
                            <a:schemeClr val="bg1"/>
                          </a:solidFill>
                          <a:effectLst/>
                          <a:hlinkClick r:id="rId3"/>
                        </a:rPr>
                        <a:t>jlatham@northwestms.edu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The Concourse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325 Lakewood Drive</a:t>
                      </a:r>
                      <a:r>
                        <a:rPr lang="en-US" sz="1600" kern="120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Batesville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995215"/>
                  </a:ext>
                </a:extLst>
              </a:tr>
              <a:tr h="16948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kern="1200" dirty="0">
                          <a:solidFill>
                            <a:schemeClr val="bg1"/>
                          </a:solidFill>
                          <a:effectLst/>
                        </a:rPr>
                        <a:t>Clarksdale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Summer</a:t>
                      </a:r>
                      <a:r>
                        <a:rPr lang="en-US" sz="1600" kern="1200" baseline="0" dirty="0">
                          <a:solidFill>
                            <a:schemeClr val="bg1"/>
                          </a:solidFill>
                          <a:effectLst/>
                        </a:rPr>
                        <a:t> Holmes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62-624-9001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sholmes</a:t>
                      </a:r>
                      <a:r>
                        <a:rPr lang="en-US" sz="1600" u="sng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hlinkClick r:id="rId4"/>
                        </a:rPr>
                        <a:t>@mdes.ms.gov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236 Sharkey Ave., 3</a:t>
                      </a:r>
                      <a:r>
                        <a:rPr lang="en-US" sz="1600" kern="1200" baseline="30000" dirty="0">
                          <a:solidFill>
                            <a:schemeClr val="bg1"/>
                          </a:solidFill>
                          <a:effectLst/>
                        </a:rPr>
                        <a:t>rd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 Floor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Clarksdale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294038"/>
                  </a:ext>
                </a:extLst>
              </a:tr>
              <a:tr h="17553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bg1"/>
                          </a:solidFill>
                          <a:effectLst/>
                        </a:rPr>
                        <a:t>Cleveland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Stephanie Williams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662-843-2704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kern="1200" dirty="0">
                          <a:solidFill>
                            <a:schemeClr val="bg1"/>
                          </a:solidFill>
                          <a:effectLst/>
                          <a:hlinkClick r:id="rId5"/>
                        </a:rPr>
                        <a:t>stewilli@mdes.ms.gov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119 Commerce Avenue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Cleveland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1866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86400" y="1219200"/>
            <a:ext cx="3276600" cy="5509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bg1"/>
                </a:solidFill>
              </a:rPr>
              <a:t>Greenville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Vanessa Tijero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662-332-8101</a:t>
            </a:r>
          </a:p>
          <a:p>
            <a:r>
              <a:rPr lang="en-US" sz="1600" b="1" dirty="0">
                <a:solidFill>
                  <a:schemeClr val="bg1"/>
                </a:solidFill>
                <a:hlinkClick r:id="rId6"/>
              </a:rPr>
              <a:t>itjero@mdes.ms.gov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800 Martin Luther King, 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Suite C54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Greenville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u="sng" dirty="0">
                <a:solidFill>
                  <a:schemeClr val="bg1"/>
                </a:solidFill>
              </a:rPr>
              <a:t>Greenwood/Lexington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Elmer O’Neal-Lacy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662-459-4623</a:t>
            </a:r>
          </a:p>
          <a:p>
            <a:r>
              <a:rPr lang="en-US" sz="1600" b="1" dirty="0">
                <a:solidFill>
                  <a:schemeClr val="bg1"/>
                </a:solidFill>
                <a:hlinkClick r:id="rId7"/>
              </a:rPr>
              <a:t>eoneal-lacy@mdes.ms.gov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812 W. Park Avenue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Greenwood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u="sng" dirty="0">
                <a:solidFill>
                  <a:schemeClr val="bg1"/>
                </a:solidFill>
              </a:rPr>
              <a:t>Indianola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Lillie Johnson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662-887-2502</a:t>
            </a:r>
          </a:p>
          <a:p>
            <a:r>
              <a:rPr lang="en-US" sz="1600" b="1" dirty="0">
                <a:solidFill>
                  <a:schemeClr val="bg1"/>
                </a:solidFill>
                <a:hlinkClick r:id="rId8"/>
              </a:rPr>
              <a:t>landerson@mdes.ms.gov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226 N. Martin Luther King Drive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Indianola</a:t>
            </a:r>
          </a:p>
          <a:p>
            <a:endParaRPr lang="en-US" sz="16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94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8600"/>
            <a:ext cx="5181600" cy="6400800"/>
          </a:xfrm>
          <a:ln>
            <a:solidFill>
              <a:schemeClr val="bg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162340" y="797510"/>
            <a:ext cx="3347830" cy="526297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D2228"/>
                </a:solidFill>
                <a:latin typeface="Calisto MT" panose="02040603050505030304" pitchFamily="18" charset="0"/>
              </a:rPr>
              <a:t>INSTRUCTIONS:</a:t>
            </a:r>
          </a:p>
          <a:p>
            <a:endParaRPr lang="en-US" sz="2400" dirty="0">
              <a:solidFill>
                <a:srgbClr val="1D2228"/>
              </a:solidFill>
              <a:latin typeface="Calisto MT" panose="02040603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rgbClr val="1D2228"/>
                </a:solidFill>
                <a:latin typeface="Calisto MT" panose="02040603050505030304" pitchFamily="18" charset="0"/>
              </a:rPr>
              <a:t>WJC</a:t>
            </a:r>
            <a:r>
              <a:rPr lang="en-US" sz="2400" dirty="0">
                <a:solidFill>
                  <a:srgbClr val="1D2228"/>
                </a:solidFill>
                <a:latin typeface="Calisto MT" panose="02040603050505030304" pitchFamily="18" charset="0"/>
              </a:rPr>
              <a:t> Representative completes 3rd 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D2228"/>
                </a:solidFill>
                <a:latin typeface="Calisto MT" panose="02040603050505030304" pitchFamily="18" charset="0"/>
              </a:rPr>
              <a:t>Extern returns completed form to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D2228"/>
                </a:solidFill>
                <a:latin typeface="Calisto MT" panose="02040603050505030304" pitchFamily="18" charset="0"/>
              </a:rPr>
              <a:t>Hospital sends copy to: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1D2228"/>
                </a:solidFill>
                <a:latin typeface="Calisto MT" panose="02040603050505030304" pitchFamily="18" charset="0"/>
                <a:hlinkClick r:id="rId4"/>
              </a:rPr>
              <a:t>rpowell@mhanet.org</a:t>
            </a:r>
            <a:r>
              <a:rPr lang="en-US" sz="2400" dirty="0">
                <a:solidFill>
                  <a:srgbClr val="1D2228"/>
                </a:solidFill>
                <a:latin typeface="Calisto MT" panose="0204060305050503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1D2228"/>
                </a:solidFill>
                <a:latin typeface="Calisto MT" panose="02040603050505030304" pitchFamily="18" charset="0"/>
              </a:rPr>
              <a:t>AND completes spreadsheet on following slide to also send to Robin</a:t>
            </a:r>
            <a:endParaRPr lang="en-US" sz="2400" b="0" i="0" dirty="0">
              <a:solidFill>
                <a:srgbClr val="1D2228"/>
              </a:solidFill>
              <a:effectLst/>
              <a:latin typeface="Calisto MT" panose="0204060305050503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952461" y="4836319"/>
            <a:ext cx="4612284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42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2334</TotalTime>
  <Words>1183</Words>
  <Application>Microsoft Office PowerPoint</Application>
  <PresentationFormat>On-screen Show (4:3)</PresentationFormat>
  <Paragraphs>201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Albertus Extra Bold</vt:lpstr>
      <vt:lpstr>Antique Olive Compact</vt:lpstr>
      <vt:lpstr>Arial</vt:lpstr>
      <vt:lpstr>Arial Black</vt:lpstr>
      <vt:lpstr>Book Antiqua</vt:lpstr>
      <vt:lpstr>Calibri</vt:lpstr>
      <vt:lpstr>Calisto MT</vt:lpstr>
      <vt:lpstr>Lucida Sans</vt:lpstr>
      <vt:lpstr>Wingdings</vt:lpstr>
      <vt:lpstr>Wingdings 2</vt:lpstr>
      <vt:lpstr>Wingdings 3</vt:lpstr>
      <vt:lpstr>Apex</vt:lpstr>
      <vt:lpstr>Acrobat Document</vt:lpstr>
      <vt:lpstr>Delta Workforce  Development Area (DELTA)</vt:lpstr>
      <vt:lpstr>MISSISSIPPI’S WORKFORCE AREAS</vt:lpstr>
      <vt:lpstr> DELTA &amp; MHA CONTRACT</vt:lpstr>
      <vt:lpstr>NUMBER OF POSITIONS</vt:lpstr>
      <vt:lpstr>PowerPoint Presentation</vt:lpstr>
      <vt:lpstr> WORKSITE SUPERVISOR  SENDS STUDENT TO WJC</vt:lpstr>
      <vt:lpstr>Which WJC Do You  Send Your Nurse Extern?</vt:lpstr>
      <vt:lpstr>Which WJC?</vt:lpstr>
      <vt:lpstr>PowerPoint Presentation</vt:lpstr>
      <vt:lpstr>LIST OF STUDENT EXTERNS</vt:lpstr>
      <vt:lpstr>  2024 CERTIFICATION OF COMPLETION</vt:lpstr>
      <vt:lpstr>PowerPoint Presentation</vt:lpstr>
      <vt:lpstr>Delta Workforce  Development Area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Delta Workforce  Development Area</dc:title>
  <dc:creator>SDP</dc:creator>
  <cp:lastModifiedBy>Nikki McIntyre</cp:lastModifiedBy>
  <cp:revision>334</cp:revision>
  <cp:lastPrinted>2023-11-27T21:09:18Z</cp:lastPrinted>
  <dcterms:created xsi:type="dcterms:W3CDTF">2019-01-07T14:24:59Z</dcterms:created>
  <dcterms:modified xsi:type="dcterms:W3CDTF">2023-12-01T17:06:52Z</dcterms:modified>
</cp:coreProperties>
</file>